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9" r:id="rId2"/>
    <p:sldId id="428" r:id="rId3"/>
    <p:sldId id="429" r:id="rId4"/>
    <p:sldId id="430" r:id="rId5"/>
    <p:sldId id="426" r:id="rId6"/>
    <p:sldId id="427" r:id="rId7"/>
    <p:sldId id="433" r:id="rId8"/>
    <p:sldId id="424" r:id="rId9"/>
    <p:sldId id="431" r:id="rId10"/>
    <p:sldId id="421" r:id="rId11"/>
    <p:sldId id="422" r:id="rId12"/>
    <p:sldId id="432" r:id="rId13"/>
    <p:sldId id="277" r:id="rId14"/>
  </p:sldIdLst>
  <p:sldSz cx="9144000" cy="6858000" type="screen4x3"/>
  <p:notesSz cx="6834188" cy="9979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1B0E"/>
    <a:srgbClr val="9B111E"/>
    <a:srgbClr val="F7940A"/>
    <a:srgbClr val="6E5642"/>
    <a:srgbClr val="264B75"/>
    <a:srgbClr val="FF6600"/>
    <a:srgbClr val="6A5F31"/>
    <a:srgbClr val="3D7B4D"/>
    <a:srgbClr val="3882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2%20&#1055;&#1077;&#1085;&#1089;&#1080;&#1086;&#1085;&#1085;&#1072;&#1103;%20&#1089;&#1080;&#1089;&#1090;&#1077;&#1084;&#1072;\&#1040;&#1089;&#1089;&#1086;&#1094;&#1080;&#1072;&#1094;&#1080;&#1103;\&#1054;&#1090;&#1095;&#1077;&#1090;%202014\&#1044;&#1080;&#1072;&#1075;&#1088;&#1072;&#1084;&#1084;&#1099;%20&#1082;%20&#1086;&#1090;&#1095;&#1077;&#1090;&#1091;\44-&#1054;%20&#1044;&#1080;&#1072;&#1075;&#1088;&#1072;&#1084;&#1084;&#1099;%20&#1082;%20&#1086;&#1090;&#1095;&#1077;&#1090;&#1091;-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2%20&#1055;&#1077;&#1085;&#1089;&#1080;&#1086;&#1085;&#1085;&#1072;&#1103;%20&#1089;&#1080;&#1089;&#1090;&#1077;&#1084;&#1072;\&#1040;&#1089;&#1089;&#1086;&#1094;&#1080;&#1072;&#1094;&#1080;&#1103;\&#1054;&#1090;&#1095;&#1077;&#1090;%202014\&#1044;&#1080;&#1072;&#1075;&#1088;&#1072;&#1084;&#1084;&#1099;%20&#1082;%20&#1086;&#1090;&#1095;&#1077;&#1090;&#1091;\44-&#1054;%20&#1044;&#1080;&#1072;&#1075;&#1088;&#1072;&#1084;&#1084;&#1099;%20&#1082;%20&#1086;&#1090;&#1095;&#1077;&#1090;&#1091;-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2%20&#1055;&#1077;&#1085;&#1089;&#1080;&#1086;&#1085;&#1085;&#1072;&#1103;%20&#1089;&#1080;&#1089;&#1090;&#1077;&#1084;&#1072;\&#1040;&#1089;&#1089;&#1086;&#1094;&#1080;&#1072;&#1094;&#1080;&#1103;\&#1054;&#1090;&#1095;&#1077;&#1090;%202014\&#1044;&#1080;&#1072;&#1075;&#1088;&#1072;&#1084;&#1084;&#1099;%20&#1082;%20&#1086;&#1090;&#1095;&#1077;&#1090;&#1091;\44-&#1054;%20&#1044;&#1080;&#1072;&#1075;&#1088;&#1072;&#1084;&#1084;&#1099;%20&#1082;%20&#1086;&#1090;&#1095;&#1077;&#1090;&#1091;-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2%20&#1055;&#1077;&#1085;&#1089;&#1080;&#1086;&#1085;&#1085;&#1072;&#1103;%20&#1089;&#1080;&#1089;&#1090;&#1077;&#1084;&#1072;\&#1040;&#1089;&#1089;&#1086;&#1094;&#1080;&#1072;&#1094;&#1080;&#1103;\&#1054;&#1090;&#1095;&#1077;&#1090;%202014\&#1044;&#1080;&#1072;&#1075;&#1088;&#1072;&#1084;&#1084;&#1099;%20&#1082;%20&#1086;&#1090;&#1095;&#1077;&#1090;&#1091;\44-&#1054;%20&#1044;&#1080;&#1072;&#1075;&#1088;&#1072;&#1084;&#1084;&#1099;%20&#1082;%20&#1086;&#1090;&#1095;&#1077;&#1090;&#1091;-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2%20&#1055;&#1077;&#1085;&#1089;&#1080;&#1086;&#1085;&#1085;&#1072;&#1103;%20&#1089;&#1080;&#1089;&#1090;&#1077;&#1084;&#1072;\&#1040;&#1089;&#1089;&#1086;&#1094;&#1080;&#1072;&#1094;&#1080;&#1103;\&#1054;&#1090;&#1095;&#1077;&#1090;%202014\&#1044;&#1080;&#1072;&#1075;&#1088;&#1072;&#1084;&#1084;&#1099;%20&#1082;%20&#1086;&#1090;&#1095;&#1077;&#1090;&#1091;\44-&#1054;%20&#1044;&#1080;&#1072;&#1075;&#1088;&#1072;&#1084;&#1084;&#1099;%20&#1082;%20&#1086;&#1090;&#1095;&#1077;&#1090;&#1091;-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накопления в ПФР</c:v>
                </c:pt>
              </c:strCache>
            </c:strRef>
          </c:tx>
          <c:spPr>
            <a:solidFill>
              <a:srgbClr val="C8C864"/>
            </a:solidFill>
          </c:spPr>
          <c:cat>
            <c:strRef>
              <c:f>Лист1!$A$4:$A$13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 (оценка)</c:v>
                </c:pt>
                <c:pt idx="9">
                  <c:v>2016 (оценка)</c:v>
                </c:pt>
              </c:strCache>
            </c:strRef>
          </c:cat>
          <c:val>
            <c:numRef>
              <c:f>Лист1!$B$4:$B$13</c:f>
              <c:numCache>
                <c:formatCode>0.0</c:formatCode>
                <c:ptCount val="10"/>
                <c:pt idx="0">
                  <c:v>348.91859999999963</c:v>
                </c:pt>
                <c:pt idx="1">
                  <c:v>473.06190000000004</c:v>
                </c:pt>
                <c:pt idx="2">
                  <c:v>725.02659999999969</c:v>
                </c:pt>
                <c:pt idx="3">
                  <c:v>975.80109999999968</c:v>
                </c:pt>
                <c:pt idx="4">
                  <c:v>1267</c:v>
                </c:pt>
                <c:pt idx="5">
                  <c:v>1495.1599999999999</c:v>
                </c:pt>
                <c:pt idx="6">
                  <c:v>1635.1</c:v>
                </c:pt>
                <c:pt idx="7">
                  <c:v>1924.7</c:v>
                </c:pt>
                <c:pt idx="8">
                  <c:v>1924.7</c:v>
                </c:pt>
                <c:pt idx="9">
                  <c:v>1533.9</c:v>
                </c:pt>
              </c:numCache>
            </c:numRef>
          </c:val>
        </c:ser>
        <c:ser>
          <c:idx val="1"/>
          <c:order val="1"/>
          <c:tx>
            <c:strRef>
              <c:f>Лист1!$F$3</c:f>
              <c:strCache>
                <c:ptCount val="1"/>
                <c:pt idx="0">
                  <c:v>накопления в НПФ обязательные</c:v>
                </c:pt>
              </c:strCache>
            </c:strRef>
          </c:tx>
          <c:spPr>
            <a:solidFill>
              <a:srgbClr val="681C23">
                <a:alpha val="87000"/>
              </a:srgbClr>
            </a:solidFill>
          </c:spPr>
          <c:cat>
            <c:strRef>
              <c:f>Лист1!$A$4:$A$13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 (оценка)</c:v>
                </c:pt>
                <c:pt idx="9">
                  <c:v>2016 (оценка)</c:v>
                </c:pt>
              </c:strCache>
            </c:strRef>
          </c:cat>
          <c:val>
            <c:numRef>
              <c:f>Лист1!$F$4:$F$13</c:f>
              <c:numCache>
                <c:formatCode>0.0</c:formatCode>
                <c:ptCount val="10"/>
                <c:pt idx="0">
                  <c:v>9.9647000000000006</c:v>
                </c:pt>
                <c:pt idx="1">
                  <c:v>26.5046</c:v>
                </c:pt>
                <c:pt idx="2">
                  <c:v>35.5411</c:v>
                </c:pt>
                <c:pt idx="3">
                  <c:v>77.168299999999988</c:v>
                </c:pt>
                <c:pt idx="4">
                  <c:v>155.3522000000001</c:v>
                </c:pt>
                <c:pt idx="5">
                  <c:v>393.8</c:v>
                </c:pt>
                <c:pt idx="6">
                  <c:v>760</c:v>
                </c:pt>
                <c:pt idx="7">
                  <c:v>1086.3</c:v>
                </c:pt>
                <c:pt idx="8">
                  <c:v>1135.3</c:v>
                </c:pt>
                <c:pt idx="9">
                  <c:v>1750</c:v>
                </c:pt>
              </c:numCache>
            </c:numRef>
          </c:val>
        </c:ser>
        <c:ser>
          <c:idx val="2"/>
          <c:order val="2"/>
          <c:tx>
            <c:strRef>
              <c:f>Лист1!$G$3</c:f>
              <c:strCache>
                <c:ptCount val="1"/>
                <c:pt idx="0">
                  <c:v>накопления в НПФ  добровольные</c:v>
                </c:pt>
              </c:strCache>
            </c:strRef>
          </c:tx>
          <c:spPr>
            <a:solidFill>
              <a:srgbClr val="9B111E"/>
            </a:solidFill>
            <a:ln w="25400">
              <a:noFill/>
            </a:ln>
          </c:spPr>
          <c:cat>
            <c:strRef>
              <c:f>Лист1!$A$4:$A$13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 (оценка)</c:v>
                </c:pt>
                <c:pt idx="9">
                  <c:v>2016 (оценка)</c:v>
                </c:pt>
              </c:strCache>
            </c:strRef>
          </c:cat>
          <c:val>
            <c:numRef>
              <c:f>Лист1!$G$4:$G$13</c:f>
              <c:numCache>
                <c:formatCode>0.0</c:formatCode>
                <c:ptCount val="10"/>
                <c:pt idx="0">
                  <c:v>405.22879999999964</c:v>
                </c:pt>
                <c:pt idx="1">
                  <c:v>472.8888</c:v>
                </c:pt>
                <c:pt idx="2">
                  <c:v>462.89769999999999</c:v>
                </c:pt>
                <c:pt idx="3">
                  <c:v>564.3724999999996</c:v>
                </c:pt>
                <c:pt idx="4">
                  <c:v>643.26780000000008</c:v>
                </c:pt>
                <c:pt idx="5">
                  <c:v>700.3</c:v>
                </c:pt>
                <c:pt idx="6">
                  <c:v>758.1</c:v>
                </c:pt>
                <c:pt idx="7">
                  <c:v>831.6</c:v>
                </c:pt>
                <c:pt idx="8">
                  <c:v>934.3</c:v>
                </c:pt>
                <c:pt idx="9">
                  <c:v>1008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345408"/>
        <c:axId val="25355392"/>
      </c:areaChart>
      <c:catAx>
        <c:axId val="25345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5355392"/>
        <c:crosses val="autoZero"/>
        <c:auto val="1"/>
        <c:lblAlgn val="ctr"/>
        <c:lblOffset val="100"/>
        <c:noMultiLvlLbl val="0"/>
      </c:catAx>
      <c:valAx>
        <c:axId val="2535539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5345408"/>
        <c:crosses val="autoZero"/>
        <c:crossBetween val="midCat"/>
      </c:valAx>
    </c:plotArea>
    <c:legend>
      <c:legendPos val="b"/>
      <c:layout/>
      <c:overlay val="0"/>
    </c:legend>
    <c:plotVisOnly val="1"/>
    <c:dispBlanksAs val="zero"/>
    <c:showDLblsOverMax val="0"/>
  </c:chart>
  <c:txPr>
    <a:bodyPr/>
    <a:lstStyle/>
    <a:p>
      <a:pPr>
        <a:defRPr sz="1200" b="1" i="0" baseline="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Лист1!$W$3</c:f>
              <c:strCache>
                <c:ptCount val="1"/>
                <c:pt idx="0">
                  <c:v>Пенсионные накопления на 1.07 (млрд. руб.)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sz="1400" b="1" i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Лист1!$A$4:$A$12</c:f>
              <c:strCach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 (оценка)</c:v>
                </c:pt>
              </c:strCache>
            </c:strRef>
          </c:cat>
          <c:val>
            <c:numRef>
              <c:f>Лист1!$W$10:$W$17</c:f>
              <c:numCache>
                <c:formatCode>0.00</c:formatCode>
                <c:ptCount val="8"/>
                <c:pt idx="0">
                  <c:v>19.925999999999981</c:v>
                </c:pt>
                <c:pt idx="1">
                  <c:v>43.073</c:v>
                </c:pt>
                <c:pt idx="2">
                  <c:v>67.318000000000012</c:v>
                </c:pt>
                <c:pt idx="3">
                  <c:v>142.00300000000001</c:v>
                </c:pt>
                <c:pt idx="4">
                  <c:v>301.47199999999964</c:v>
                </c:pt>
                <c:pt idx="5">
                  <c:v>503.45</c:v>
                </c:pt>
                <c:pt idx="6">
                  <c:v>897.61</c:v>
                </c:pt>
                <c:pt idx="7">
                  <c:v>1086.3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26461696"/>
        <c:axId val="26463232"/>
      </c:barChart>
      <c:lineChart>
        <c:grouping val="standard"/>
        <c:varyColors val="0"/>
        <c:ser>
          <c:idx val="1"/>
          <c:order val="1"/>
          <c:tx>
            <c:strRef>
              <c:f>Лист1!$Z$3</c:f>
              <c:strCache>
                <c:ptCount val="1"/>
                <c:pt idx="0">
                  <c:v>Число застрахованных лиц (млн. чел.)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pPr>
              <a:solidFill>
                <a:srgbClr val="002060"/>
              </a:solidFill>
            </c:spPr>
          </c:marker>
          <c:dLbls>
            <c:txPr>
              <a:bodyPr/>
              <a:lstStyle/>
              <a:p>
                <a:pPr>
                  <a:defRPr sz="1400" b="1" i="1" baseline="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Лист1!$Z$10:$Z$18</c:f>
              <c:numCache>
                <c:formatCode>0.00</c:formatCode>
                <c:ptCount val="9"/>
                <c:pt idx="0">
                  <c:v>1.8815999999999993</c:v>
                </c:pt>
                <c:pt idx="1">
                  <c:v>3.593</c:v>
                </c:pt>
                <c:pt idx="2">
                  <c:v>5.6014999999999997</c:v>
                </c:pt>
                <c:pt idx="3">
                  <c:v>7.3080999999999996</c:v>
                </c:pt>
                <c:pt idx="4">
                  <c:v>11.098000000000001</c:v>
                </c:pt>
                <c:pt idx="5">
                  <c:v>15.450000000000005</c:v>
                </c:pt>
                <c:pt idx="6">
                  <c:v>20.308</c:v>
                </c:pt>
                <c:pt idx="7">
                  <c:v>22.2</c:v>
                </c:pt>
                <c:pt idx="8">
                  <c:v>22.1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474752"/>
        <c:axId val="26473216"/>
      </c:lineChart>
      <c:catAx>
        <c:axId val="26461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ru-RU"/>
          </a:p>
        </c:txPr>
        <c:crossAx val="26463232"/>
        <c:crosses val="autoZero"/>
        <c:auto val="1"/>
        <c:lblAlgn val="ctr"/>
        <c:lblOffset val="100"/>
        <c:noMultiLvlLbl val="0"/>
      </c:catAx>
      <c:valAx>
        <c:axId val="26463232"/>
        <c:scaling>
          <c:orientation val="minMax"/>
          <c:max val="1400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ru-RU"/>
          </a:p>
        </c:txPr>
        <c:crossAx val="26461696"/>
        <c:crosses val="autoZero"/>
        <c:crossBetween val="between"/>
      </c:valAx>
      <c:valAx>
        <c:axId val="26473216"/>
        <c:scaling>
          <c:orientation val="minMax"/>
          <c:max val="25"/>
          <c:min val="0"/>
        </c:scaling>
        <c:delete val="0"/>
        <c:axPos val="r"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ru-RU"/>
          </a:p>
        </c:txPr>
        <c:crossAx val="26474752"/>
        <c:crosses val="max"/>
        <c:crossBetween val="between"/>
        <c:majorUnit val="2.5"/>
      </c:valAx>
      <c:catAx>
        <c:axId val="26474752"/>
        <c:scaling>
          <c:orientation val="minMax"/>
        </c:scaling>
        <c:delete val="1"/>
        <c:axPos val="b"/>
        <c:majorTickMark val="out"/>
        <c:minorTickMark val="none"/>
        <c:tickLblPos val="nextTo"/>
        <c:crossAx val="26473216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200" b="1" i="0" baseline="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Лист1!$Q$3</c:f>
              <c:strCache>
                <c:ptCount val="1"/>
                <c:pt idx="0">
                  <c:v>Пенсионные резервы на 31.12 (млрд. руб.)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sz="1400" b="1" i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Лист1!$P$4:$P$17</c:f>
              <c:strCache>
                <c:ptCount val="1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 (оценка)</c:v>
                </c:pt>
              </c:strCache>
            </c:strRef>
          </c:cat>
          <c:val>
            <c:numRef>
              <c:f>Лист1!$Q$4:$Q$17</c:f>
              <c:numCache>
                <c:formatCode>General</c:formatCode>
                <c:ptCount val="14"/>
                <c:pt idx="0">
                  <c:v>33.6</c:v>
                </c:pt>
                <c:pt idx="1">
                  <c:v>51.4</c:v>
                </c:pt>
                <c:pt idx="2">
                  <c:v>89.6</c:v>
                </c:pt>
                <c:pt idx="3">
                  <c:v>169.8</c:v>
                </c:pt>
                <c:pt idx="4">
                  <c:v>277.39999999999981</c:v>
                </c:pt>
                <c:pt idx="5">
                  <c:v>405.2</c:v>
                </c:pt>
                <c:pt idx="6">
                  <c:v>472.9</c:v>
                </c:pt>
                <c:pt idx="7">
                  <c:v>462.9</c:v>
                </c:pt>
                <c:pt idx="8">
                  <c:v>571.20000000000005</c:v>
                </c:pt>
                <c:pt idx="9">
                  <c:v>643.29999999999995</c:v>
                </c:pt>
                <c:pt idx="10">
                  <c:v>700.3</c:v>
                </c:pt>
                <c:pt idx="11">
                  <c:v>758.1</c:v>
                </c:pt>
                <c:pt idx="12">
                  <c:v>831.6</c:v>
                </c:pt>
                <c:pt idx="13">
                  <c:v>934.3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29767552"/>
        <c:axId val="29769088"/>
      </c:barChart>
      <c:lineChart>
        <c:grouping val="standard"/>
        <c:varyColors val="0"/>
        <c:ser>
          <c:idx val="1"/>
          <c:order val="1"/>
          <c:tx>
            <c:strRef>
              <c:f>Лист1!$S$3</c:f>
              <c:strCache>
                <c:ptCount val="1"/>
                <c:pt idx="0">
                  <c:v>Число участников на 31.12 (млн. чел.)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pPr>
              <a:solidFill>
                <a:srgbClr val="002060"/>
              </a:solidFill>
            </c:spPr>
          </c:marker>
          <c:dLbls>
            <c:dLbl>
              <c:idx val="13"/>
              <c:spPr/>
              <c:txPr>
                <a:bodyPr/>
                <a:lstStyle/>
                <a:p>
                  <a:pPr>
                    <a:defRPr sz="1400" b="1" i="1" baseline="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i="1" baseline="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Лист1!$S$4:$S$17</c:f>
              <c:numCache>
                <c:formatCode>0.00</c:formatCode>
                <c:ptCount val="14"/>
                <c:pt idx="0">
                  <c:v>3.9531000000000001</c:v>
                </c:pt>
                <c:pt idx="1">
                  <c:v>4.3651999999999971</c:v>
                </c:pt>
                <c:pt idx="2">
                  <c:v>5.1943999999999972</c:v>
                </c:pt>
                <c:pt idx="3">
                  <c:v>5.5308000000000002</c:v>
                </c:pt>
                <c:pt idx="4">
                  <c:v>6.0591999999999997</c:v>
                </c:pt>
                <c:pt idx="5">
                  <c:v>6.3183999999999996</c:v>
                </c:pt>
                <c:pt idx="6">
                  <c:v>6.7573999999999996</c:v>
                </c:pt>
                <c:pt idx="7">
                  <c:v>6.7483000000000004</c:v>
                </c:pt>
                <c:pt idx="8">
                  <c:v>6.7864000000000004</c:v>
                </c:pt>
                <c:pt idx="9">
                  <c:v>6.6090999999999998</c:v>
                </c:pt>
                <c:pt idx="10">
                  <c:v>6.5960000000000001</c:v>
                </c:pt>
                <c:pt idx="11">
                  <c:v>6.7815000000000003</c:v>
                </c:pt>
                <c:pt idx="12">
                  <c:v>6.7690000000000001</c:v>
                </c:pt>
                <c:pt idx="13">
                  <c:v>6.35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784704"/>
        <c:axId val="29783168"/>
      </c:lineChart>
      <c:catAx>
        <c:axId val="29767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ru-RU"/>
          </a:p>
        </c:txPr>
        <c:crossAx val="29769088"/>
        <c:crosses val="autoZero"/>
        <c:auto val="1"/>
        <c:lblAlgn val="ctr"/>
        <c:lblOffset val="100"/>
        <c:noMultiLvlLbl val="0"/>
      </c:catAx>
      <c:valAx>
        <c:axId val="29769088"/>
        <c:scaling>
          <c:orientation val="minMax"/>
          <c:max val="11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ru-RU"/>
          </a:p>
        </c:txPr>
        <c:crossAx val="29767552"/>
        <c:crosses val="autoZero"/>
        <c:crossBetween val="between"/>
      </c:valAx>
      <c:valAx>
        <c:axId val="29783168"/>
        <c:scaling>
          <c:orientation val="minMax"/>
          <c:max val="8"/>
          <c:min val="0"/>
        </c:scaling>
        <c:delete val="0"/>
        <c:axPos val="r"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ru-RU"/>
          </a:p>
        </c:txPr>
        <c:crossAx val="29784704"/>
        <c:crosses val="max"/>
        <c:crossBetween val="between"/>
      </c:valAx>
      <c:catAx>
        <c:axId val="29784704"/>
        <c:scaling>
          <c:orientation val="minMax"/>
        </c:scaling>
        <c:delete val="1"/>
        <c:axPos val="b"/>
        <c:majorTickMark val="out"/>
        <c:minorTickMark val="none"/>
        <c:tickLblPos val="nextTo"/>
        <c:crossAx val="29783168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200" b="1" i="0" baseline="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Лист1!$V$3</c:f>
              <c:strCache>
                <c:ptCount val="1"/>
                <c:pt idx="0">
                  <c:v>Средняя пенсия (руб)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sz="1400" b="1" i="1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Лист1!$P$5:$P$17</c:f>
              <c:strCach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 (оценка)</c:v>
                </c:pt>
              </c:strCache>
            </c:strRef>
          </c:cat>
          <c:val>
            <c:numRef>
              <c:f>Лист1!$V$5:$V$17</c:f>
              <c:numCache>
                <c:formatCode>General</c:formatCode>
                <c:ptCount val="13"/>
                <c:pt idx="0">
                  <c:v>472</c:v>
                </c:pt>
                <c:pt idx="1">
                  <c:v>646</c:v>
                </c:pt>
                <c:pt idx="2">
                  <c:v>826</c:v>
                </c:pt>
                <c:pt idx="3">
                  <c:v>894</c:v>
                </c:pt>
                <c:pt idx="4">
                  <c:v>1060</c:v>
                </c:pt>
                <c:pt idx="5">
                  <c:v>1124</c:v>
                </c:pt>
                <c:pt idx="6">
                  <c:v>1290</c:v>
                </c:pt>
                <c:pt idx="7">
                  <c:v>1290</c:v>
                </c:pt>
                <c:pt idx="8">
                  <c:v>1634</c:v>
                </c:pt>
                <c:pt idx="9">
                  <c:v>1774</c:v>
                </c:pt>
                <c:pt idx="10">
                  <c:v>1987</c:v>
                </c:pt>
                <c:pt idx="11">
                  <c:v>2202</c:v>
                </c:pt>
                <c:pt idx="12" formatCode="0">
                  <c:v>2384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29816704"/>
        <c:axId val="29818240"/>
      </c:barChart>
      <c:lineChart>
        <c:grouping val="standard"/>
        <c:varyColors val="0"/>
        <c:ser>
          <c:idx val="1"/>
          <c:order val="1"/>
          <c:tx>
            <c:strRef>
              <c:f>Лист1!$U$3</c:f>
              <c:strCache>
                <c:ptCount val="1"/>
                <c:pt idx="0">
                  <c:v>Число получающих пенсию на 31.12 (млн. чел.)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pPr>
              <a:solidFill>
                <a:srgbClr val="002060"/>
              </a:solidFill>
            </c:spPr>
          </c:marker>
          <c:dLbls>
            <c:txPr>
              <a:bodyPr/>
              <a:lstStyle/>
              <a:p>
                <a:pPr>
                  <a:defRPr sz="1400" b="1" i="1" baseline="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Лист1!$U$5:$U$17</c:f>
              <c:numCache>
                <c:formatCode>0.00</c:formatCode>
                <c:ptCount val="13"/>
                <c:pt idx="0">
                  <c:v>0.35110000000000002</c:v>
                </c:pt>
                <c:pt idx="1">
                  <c:v>0.42800000000000021</c:v>
                </c:pt>
                <c:pt idx="2">
                  <c:v>0.50060000000000004</c:v>
                </c:pt>
                <c:pt idx="3">
                  <c:v>0.70480000000000032</c:v>
                </c:pt>
                <c:pt idx="4">
                  <c:v>0.79070000000000029</c:v>
                </c:pt>
                <c:pt idx="5">
                  <c:v>1.0262</c:v>
                </c:pt>
                <c:pt idx="6">
                  <c:v>1.1314</c:v>
                </c:pt>
                <c:pt idx="7">
                  <c:v>1.1314</c:v>
                </c:pt>
                <c:pt idx="8">
                  <c:v>1.3583000000000001</c:v>
                </c:pt>
                <c:pt idx="9">
                  <c:v>1.4708999999999994</c:v>
                </c:pt>
                <c:pt idx="10">
                  <c:v>1.5370999999999992</c:v>
                </c:pt>
                <c:pt idx="11">
                  <c:v>1.5510999999999993</c:v>
                </c:pt>
                <c:pt idx="12">
                  <c:v>1.56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833856"/>
        <c:axId val="29832320"/>
      </c:lineChart>
      <c:catAx>
        <c:axId val="29816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ru-RU"/>
          </a:p>
        </c:txPr>
        <c:crossAx val="29818240"/>
        <c:crosses val="autoZero"/>
        <c:auto val="1"/>
        <c:lblAlgn val="ctr"/>
        <c:lblOffset val="100"/>
        <c:noMultiLvlLbl val="0"/>
      </c:catAx>
      <c:valAx>
        <c:axId val="29818240"/>
        <c:scaling>
          <c:orientation val="minMax"/>
          <c:max val="24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ru-RU"/>
          </a:p>
        </c:txPr>
        <c:crossAx val="29816704"/>
        <c:crosses val="autoZero"/>
        <c:crossBetween val="between"/>
      </c:valAx>
      <c:valAx>
        <c:axId val="29832320"/>
        <c:scaling>
          <c:orientation val="minMax"/>
          <c:max val="1.6"/>
          <c:min val="0"/>
        </c:scaling>
        <c:delete val="0"/>
        <c:axPos val="r"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ru-RU"/>
          </a:p>
        </c:txPr>
        <c:crossAx val="29833856"/>
        <c:crosses val="max"/>
        <c:crossBetween val="between"/>
      </c:valAx>
      <c:catAx>
        <c:axId val="29833856"/>
        <c:scaling>
          <c:orientation val="minMax"/>
        </c:scaling>
        <c:delete val="1"/>
        <c:axPos val="b"/>
        <c:majorTickMark val="out"/>
        <c:minorTickMark val="none"/>
        <c:tickLblPos val="nextTo"/>
        <c:crossAx val="29832320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200" b="1" i="0" baseline="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4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264B75"/>
              </a:solidFill>
            </c:spPr>
          </c:dPt>
          <c:dPt>
            <c:idx val="1"/>
            <c:bubble3D val="0"/>
            <c:spPr>
              <a:solidFill>
                <a:srgbClr val="6E5642"/>
              </a:solidFill>
            </c:spPr>
          </c:dPt>
          <c:dPt>
            <c:idx val="2"/>
            <c:bubble3D val="0"/>
            <c:spPr>
              <a:solidFill>
                <a:srgbClr val="9B111E"/>
              </a:solidFill>
            </c:spPr>
          </c:dPt>
          <c:dPt>
            <c:idx val="3"/>
            <c:bubble3D val="0"/>
            <c:spPr>
              <a:solidFill>
                <a:srgbClr val="F7940A"/>
              </a:solidFill>
            </c:spPr>
          </c:dPt>
          <c:dPt>
            <c:idx val="4"/>
            <c:bubble3D val="0"/>
            <c:spPr>
              <a:solidFill>
                <a:srgbClr val="951B0E"/>
              </a:solidFill>
            </c:spPr>
          </c:dPt>
          <c:dPt>
            <c:idx val="5"/>
            <c:bubble3D val="0"/>
            <c:spPr>
              <a:solidFill>
                <a:srgbClr val="002060"/>
              </a:solidFill>
            </c:spPr>
          </c:dPt>
          <c:dPt>
            <c:idx val="6"/>
            <c:bubble3D val="0"/>
            <c:spPr>
              <a:solidFill>
                <a:srgbClr val="002060">
                  <a:alpha val="50000"/>
                </a:srgbClr>
              </a:solidFill>
            </c:spPr>
          </c:dPt>
          <c:dLbls>
            <c:spPr>
              <a:noFill/>
            </c:spPr>
            <c:dLblPos val="outEnd"/>
            <c:showLegendKey val="1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Лист2!$A$3:$A$10</c:f>
              <c:strCache>
                <c:ptCount val="8"/>
                <c:pt idx="0">
                  <c:v>Ценные бумаги Российской Федерации </c:v>
                </c:pt>
                <c:pt idx="1">
                  <c:v>Ценные бумаги субъектов Российской Федерации </c:v>
                </c:pt>
                <c:pt idx="2">
                  <c:v>блигации российских предприятий </c:v>
                </c:pt>
                <c:pt idx="3">
                  <c:v>Акции российских предприятий </c:v>
                </c:pt>
                <c:pt idx="4">
                  <c:v>Ипотечные ценные бумаги </c:v>
                </c:pt>
                <c:pt idx="5">
                  <c:v>Банковские депозиты </c:v>
                </c:pt>
                <c:pt idx="6">
                  <c:v>Средства на счетах </c:v>
                </c:pt>
                <c:pt idx="7">
                  <c:v>Прочее </c:v>
                </c:pt>
              </c:strCache>
            </c:strRef>
          </c:cat>
          <c:val>
            <c:numRef>
              <c:f>Лист2!$B$3:$B$10</c:f>
              <c:numCache>
                <c:formatCode>0.00%</c:formatCode>
                <c:ptCount val="8"/>
                <c:pt idx="0">
                  <c:v>3.5999999999999997E-2</c:v>
                </c:pt>
                <c:pt idx="1">
                  <c:v>5.5000000000000014E-2</c:v>
                </c:pt>
                <c:pt idx="2">
                  <c:v>0.35850000000000021</c:v>
                </c:pt>
                <c:pt idx="3">
                  <c:v>7.3000000000000009E-2</c:v>
                </c:pt>
                <c:pt idx="4">
                  <c:v>2.9000000000000001E-2</c:v>
                </c:pt>
                <c:pt idx="5">
                  <c:v>0.32100000000000017</c:v>
                </c:pt>
                <c:pt idx="6">
                  <c:v>9.5000000000000043E-2</c:v>
                </c:pt>
                <c:pt idx="7">
                  <c:v>3.3000000000000002E-2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81CD4-8218-41C5-9CE0-071D824DFE96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3E8AE-A399-49BD-9451-1D8192DEE7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159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27749-18E0-4B1F-90B5-609A74ABB519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4213" y="4740275"/>
            <a:ext cx="5467350" cy="44910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78963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4CB03-8C89-42C7-A168-EEF7B40DF6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326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806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867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223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493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56702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403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272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247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855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33085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94291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ChangeArrowheads="1"/>
          </p:cNvSpPr>
          <p:nvPr/>
        </p:nvSpPr>
        <p:spPr bwMode="auto">
          <a:xfrm>
            <a:off x="3635375" y="0"/>
            <a:ext cx="5508625" cy="836613"/>
          </a:xfrm>
          <a:prstGeom prst="rect">
            <a:avLst/>
          </a:prstGeom>
          <a:solidFill>
            <a:srgbClr val="264B7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1027" name="Picture 3" descr="mem-00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-1588"/>
            <a:ext cx="28860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mem-0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812800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061" name="Line 5"/>
          <p:cNvSpPr>
            <a:spLocks noChangeShapeType="1"/>
          </p:cNvSpPr>
          <p:nvPr/>
        </p:nvSpPr>
        <p:spPr bwMode="auto">
          <a:xfrm>
            <a:off x="0" y="820738"/>
            <a:ext cx="9144000" cy="0"/>
          </a:xfrm>
          <a:prstGeom prst="line">
            <a:avLst/>
          </a:prstGeom>
          <a:noFill/>
          <a:ln w="76200">
            <a:solidFill>
              <a:srgbClr val="264B75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73062" name="Line 6"/>
          <p:cNvSpPr>
            <a:spLocks noChangeShapeType="1"/>
          </p:cNvSpPr>
          <p:nvPr/>
        </p:nvSpPr>
        <p:spPr bwMode="auto">
          <a:xfrm>
            <a:off x="0" y="892175"/>
            <a:ext cx="9144000" cy="0"/>
          </a:xfrm>
          <a:prstGeom prst="line">
            <a:avLst/>
          </a:prstGeom>
          <a:noFill/>
          <a:ln w="28575">
            <a:solidFill>
              <a:srgbClr val="264B75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73063" name="Line 7"/>
          <p:cNvSpPr>
            <a:spLocks noChangeShapeType="1"/>
          </p:cNvSpPr>
          <p:nvPr/>
        </p:nvSpPr>
        <p:spPr bwMode="auto">
          <a:xfrm>
            <a:off x="0" y="0"/>
            <a:ext cx="9132888" cy="11113"/>
          </a:xfrm>
          <a:prstGeom prst="line">
            <a:avLst/>
          </a:prstGeom>
          <a:noFill/>
          <a:ln w="38100">
            <a:solidFill>
              <a:srgbClr val="264B75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73064" name="Rectangle 8"/>
          <p:cNvSpPr>
            <a:spLocks noChangeArrowheads="1"/>
          </p:cNvSpPr>
          <p:nvPr/>
        </p:nvSpPr>
        <p:spPr bwMode="auto">
          <a:xfrm>
            <a:off x="8420100" y="6340475"/>
            <a:ext cx="685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5359D53B-5D3D-4F48-8903-68E4271E21BC}" type="slidenum">
              <a:rPr lang="ru-RU">
                <a:solidFill>
                  <a:srgbClr val="003366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673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189486"/>
            <a:ext cx="8752780" cy="83099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ru-RU" sz="2400" b="1" cap="all" dirty="0" smtClean="0">
                <a:solidFill>
                  <a:srgbClr val="9B111E"/>
                </a:solidFill>
              </a:rPr>
              <a:t>Рынок накопительного пенсионного страхования: состояние и перспективы</a:t>
            </a: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2146300" y="5008563"/>
            <a:ext cx="6858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ru-RU" sz="1600" b="1" i="1" dirty="0">
                <a:solidFill>
                  <a:srgbClr val="002060"/>
                </a:solidFill>
              </a:rPr>
              <a:t>О.М. Колобаев - </a:t>
            </a:r>
            <a:r>
              <a:rPr lang="ru-RU" sz="1600" i="1" dirty="0">
                <a:solidFill>
                  <a:srgbClr val="002060"/>
                </a:solidFill>
              </a:rPr>
              <a:t>советник президента НАПФ       </a:t>
            </a:r>
            <a:r>
              <a:rPr lang="ru-RU" sz="1600" i="1" dirty="0">
                <a:solidFill>
                  <a:srgbClr val="00206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2819400" y="6172200"/>
            <a:ext cx="3352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i="1" dirty="0" smtClean="0">
                <a:latin typeface="Arial" pitchFamily="34" charset="0"/>
              </a:rPr>
              <a:t>г. Москва</a:t>
            </a:r>
          </a:p>
          <a:p>
            <a:pPr algn="ctr" eaLnBrk="1" hangingPunct="1"/>
            <a:r>
              <a:rPr lang="ru-RU" sz="1400" b="1" i="1" dirty="0" smtClean="0">
                <a:latin typeface="Arial" pitchFamily="34" charset="0"/>
              </a:rPr>
              <a:t>26 февраля 2015 г.</a:t>
            </a:r>
            <a:endParaRPr lang="ru-RU" sz="1400" b="1" i="1" dirty="0"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1124744"/>
            <a:ext cx="814393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002060"/>
                </a:solidFill>
              </a:rPr>
              <a:t>Девятая ежегодная профессиональная конференция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</a:rPr>
              <a:t>«Рынок доверительного управления и коллективных инвестиций. 2015»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69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304800" y="1036638"/>
            <a:ext cx="86106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/>
            <a:r>
              <a:rPr lang="ru-RU" dirty="0"/>
              <a:t>Средства пенсионных накоплений и пенсионные резервы сегодня работают в реальной экономике в трех основных направлениях: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ru-RU" dirty="0"/>
              <a:t>кредитование проектов государственно-частного партнерства;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ru-RU" dirty="0"/>
              <a:t>долговое финансирование долгосрочных инвестиционных проектов;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ru-RU" dirty="0"/>
              <a:t>участие в акционерном капитале.</a:t>
            </a:r>
          </a:p>
          <a:p>
            <a:endParaRPr lang="ru-RU" dirty="0"/>
          </a:p>
          <a:p>
            <a:pPr indent="457200"/>
            <a:r>
              <a:rPr lang="ru-RU" b="1" i="1" dirty="0" smtClean="0"/>
              <a:t>Примеры вложений НПФ и ПФР/ВЭБ в объекты жилищного строительства </a:t>
            </a:r>
            <a:r>
              <a:rPr lang="ru-RU" dirty="0" smtClean="0"/>
              <a:t>:</a:t>
            </a:r>
            <a:endParaRPr lang="ru-RU" dirty="0"/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ru-RU" dirty="0"/>
              <a:t>в строительство доступного жилья и ипотека (облигации </a:t>
            </a:r>
            <a:r>
              <a:rPr lang="ru-RU" dirty="0" smtClean="0"/>
              <a:t>ПФР/ВЭБ с </a:t>
            </a:r>
            <a:r>
              <a:rPr lang="ru-RU" dirty="0"/>
              <a:t>ипотечным покрытием в объеме до 100 млрд. руб., гарантированные государством облигации ОАО «АИЖК» до 60 млрд. руб.).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ru-RU" dirty="0"/>
              <a:t>На средства Ханты-Мансийского НПФ (по программе  ХМАО ) построено и сдано в эксплуатацию более 500 тыс. кв. м жилья, в 10 городах региона. </a:t>
            </a:r>
          </a:p>
          <a:p>
            <a:pPr lvl="1">
              <a:buClr>
                <a:srgbClr val="C00000"/>
              </a:buClr>
            </a:pPr>
            <a:r>
              <a:rPr lang="ru-RU" dirty="0"/>
              <a:t>Программа предусматривает также сдачу в эксплуатацию в  период 2014-2016 гг. еще 800 тыс.кв.м. жилья.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ru-RU" dirty="0"/>
              <a:t>Средства НПФ вкладывались в объекты коммерческой и жилой недвижимости в городах таких субъектов РФ, как ЯНАО, Краснодарский и Ставропольский края, Омская, Воронежская и  Московская области, Москва и Санкт-Петербург и ряда других регионов России.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57620" y="142852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FF00"/>
                </a:solidFill>
              </a:rPr>
              <a:t>Использование пенсионных средств</a:t>
            </a:r>
            <a:endParaRPr lang="ru-RU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29848"/>
            <a:ext cx="8686800" cy="570925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457200">
              <a:defRPr/>
            </a:pPr>
            <a:r>
              <a:rPr lang="ru-RU" b="1" i="1" dirty="0" smtClean="0"/>
              <a:t>Примеры вложений НПФ в строительство объектов инфраструктуры</a:t>
            </a:r>
            <a:r>
              <a:rPr lang="ru-RU" dirty="0" smtClean="0"/>
              <a:t>:</a:t>
            </a:r>
            <a:endParaRPr lang="ru-RU" dirty="0"/>
          </a:p>
          <a:p>
            <a:pPr lvl="1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ru-RU" dirty="0"/>
              <a:t>участка трассы Москва-Минск в обход Одинцово, 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ru-RU" dirty="0"/>
              <a:t>Западного скоростного диаметра, 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ru-RU" dirty="0"/>
              <a:t>головного участка автомобильной дороги Москва – Санкт-Петербург,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ru-RU" dirty="0"/>
              <a:t>сети физкультурно-оздоровительных комплексов в Нижегородской области</a:t>
            </a:r>
          </a:p>
          <a:p>
            <a:pPr indent="457200">
              <a:defRPr/>
            </a:pPr>
            <a:r>
              <a:rPr lang="ru-RU" b="1" i="1" dirty="0" smtClean="0"/>
              <a:t>Примеры инвестиций ПФР/ВЭБ и НПФ в инфраструктурные программы естественных монополий:</a:t>
            </a:r>
            <a:endParaRPr lang="ru-RU" b="1" i="1" dirty="0"/>
          </a:p>
          <a:p>
            <a:pPr lvl="1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ru-RU" dirty="0"/>
              <a:t>облигации ОАО РЖД до 150 млрд. руб. 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ru-RU" dirty="0"/>
              <a:t>облигации ОАО ФСК ЕЭС до 26 млрд. руб.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ru-RU" dirty="0"/>
              <a:t>облигации ОАО Газпром до 30 млрд. руб.</a:t>
            </a:r>
          </a:p>
          <a:p>
            <a:pPr indent="457200">
              <a:defRPr/>
            </a:pPr>
            <a:r>
              <a:rPr lang="ru-RU" b="1" dirty="0" smtClean="0"/>
              <a:t>Примеры участия НПФ в акционерном капитале</a:t>
            </a:r>
            <a:r>
              <a:rPr lang="ru-RU" dirty="0" smtClean="0"/>
              <a:t>: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ru-RU" dirty="0" smtClean="0"/>
              <a:t>НПФ </a:t>
            </a:r>
            <a:r>
              <a:rPr lang="ru-RU" dirty="0"/>
              <a:t>«Благосостояние» - Новороссийского морского торгового порта (5,3% акций), порта Ванино. 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ru-RU" dirty="0"/>
              <a:t>НПФ «Сургутнефтегаз» - контролирующий акционер авиакомпании «</a:t>
            </a:r>
            <a:r>
              <a:rPr lang="ru-RU" dirty="0" err="1"/>
              <a:t>ЮТэйр</a:t>
            </a:r>
            <a:r>
              <a:rPr lang="ru-RU" dirty="0"/>
              <a:t>».</a:t>
            </a:r>
          </a:p>
          <a:p>
            <a:pPr indent="457200">
              <a:spcBef>
                <a:spcPts val="600"/>
              </a:spcBef>
              <a:defRPr/>
            </a:pPr>
            <a:r>
              <a:rPr lang="ru-RU" b="1" i="1" dirty="0" smtClean="0">
                <a:solidFill>
                  <a:srgbClr val="C00000"/>
                </a:solidFill>
              </a:rPr>
              <a:t>Развитие </a:t>
            </a:r>
            <a:r>
              <a:rPr lang="ru-RU" b="1" i="1" dirty="0">
                <a:solidFill>
                  <a:srgbClr val="C00000"/>
                </a:solidFill>
              </a:rPr>
              <a:t>инструментария вложений и обеспечение надежности подобных инвестиций позволило бы существенно повысить объем вложений НПФ в реальную экономику.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57620" y="142852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FF00"/>
                </a:solidFill>
              </a:rPr>
              <a:t>Использование пенсионных средств (продолжение)</a:t>
            </a:r>
            <a:endParaRPr lang="ru-RU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500033" y="1142984"/>
          <a:ext cx="8286809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57620" y="142852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FF00"/>
                </a:solidFill>
              </a:rPr>
              <a:t>Структура инвестиционного портфеля пенсионных накоплений</a:t>
            </a:r>
            <a:endParaRPr lang="ru-RU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3810000" y="2286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 i="1">
                <a:solidFill>
                  <a:srgbClr val="FFFF99"/>
                </a:solidFill>
                <a:latin typeface="Arial" pitchFamily="34" charset="0"/>
              </a:rPr>
              <a:t>Контакты</a:t>
            </a: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1143000" y="2286000"/>
            <a:ext cx="6553200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>
                <a:latin typeface="Arial" pitchFamily="34" charset="0"/>
              </a:rPr>
              <a:t>Национальная ассоциация негосударственных пенсионных фондов</a:t>
            </a:r>
          </a:p>
          <a:p>
            <a:pPr eaLnBrk="1" hangingPunct="1">
              <a:spcBef>
                <a:spcPct val="50000"/>
              </a:spcBef>
            </a:pPr>
            <a:r>
              <a:rPr lang="ru-RU" dirty="0">
                <a:latin typeface="Arial" pitchFamily="34" charset="0"/>
              </a:rPr>
              <a:t>Москва, 2-я Звенигородская ул., д. 13, строение 42</a:t>
            </a:r>
          </a:p>
          <a:p>
            <a:pPr eaLnBrk="1" hangingPunct="1">
              <a:spcBef>
                <a:spcPct val="50000"/>
              </a:spcBef>
            </a:pPr>
            <a:r>
              <a:rPr lang="ru-RU" dirty="0">
                <a:latin typeface="Arial" pitchFamily="34" charset="0"/>
              </a:rPr>
              <a:t>Тел. </a:t>
            </a:r>
            <a:r>
              <a:rPr lang="ru-RU" dirty="0" smtClean="0">
                <a:latin typeface="Arial" pitchFamily="34" charset="0"/>
              </a:rPr>
              <a:t>(495) 287 </a:t>
            </a:r>
            <a:r>
              <a:rPr lang="ru-RU" dirty="0">
                <a:latin typeface="Arial" pitchFamily="34" charset="0"/>
              </a:rPr>
              <a:t>85 78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latin typeface="Arial" pitchFamily="34" charset="0"/>
              </a:rPr>
              <a:t>E-mail: info@napf.ru</a:t>
            </a:r>
            <a:endParaRPr lang="ru-RU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126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Диаграмма 12"/>
          <p:cNvGraphicFramePr>
            <a:graphicFrameLocks noGrp="1"/>
          </p:cNvGraphicFramePr>
          <p:nvPr/>
        </p:nvGraphicFramePr>
        <p:xfrm>
          <a:off x="214282" y="1000108"/>
          <a:ext cx="8715436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79808" y="1490374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/>
              <a:t>4291,9</a:t>
            </a:r>
            <a:endParaRPr lang="ru-RU" sz="14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6012716" y="1919854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i="1" dirty="0" smtClean="0"/>
              <a:t>3843,6</a:t>
            </a:r>
            <a:endParaRPr lang="ru-RU" sz="14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186100" y="2552526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i="1" dirty="0" smtClean="0"/>
              <a:t>3153,2</a:t>
            </a:r>
            <a:endParaRPr lang="ru-RU" sz="14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4336388" y="3069742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i="1" dirty="0" smtClean="0"/>
              <a:t>2589,3</a:t>
            </a:r>
            <a:endParaRPr lang="ru-RU" sz="14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3505148" y="3559250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i="1" dirty="0" smtClean="0"/>
              <a:t>2065,6</a:t>
            </a:r>
            <a:endParaRPr lang="ru-RU" sz="14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673908" y="3965634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i="1" dirty="0" smtClean="0"/>
              <a:t>1617,3</a:t>
            </a:r>
            <a:endParaRPr lang="ru-RU" sz="14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833432" y="4325838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i="1" dirty="0" smtClean="0"/>
              <a:t>1223,5</a:t>
            </a:r>
            <a:endParaRPr lang="ru-RU" sz="14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992956" y="4565974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i="1" dirty="0" smtClean="0"/>
              <a:t>972,5</a:t>
            </a:r>
            <a:endParaRPr lang="ru-RU" sz="1400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3857620" y="68964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FF00"/>
                </a:solidFill>
              </a:rPr>
              <a:t>Динамика накопительного компонента пенсионной системы РФ</a:t>
            </a:r>
            <a:endParaRPr lang="ru-RU" b="1" i="1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3192" y="1772078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/>
              <a:t>3994,3</a:t>
            </a:r>
            <a:endParaRPr lang="ru-RU" sz="1400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7620" y="68964"/>
            <a:ext cx="5286380" cy="64633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ru-RU" b="1" i="1" dirty="0" smtClean="0">
                <a:solidFill>
                  <a:srgbClr val="FFFF00"/>
                </a:solidFill>
              </a:rPr>
              <a:t>Основные мероприятия по накопительной пенсии</a:t>
            </a:r>
            <a:endParaRPr lang="ru-RU" b="1" i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1142984"/>
            <a:ext cx="9001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Реорганизация некоммерческих негосударственных пенсионных фондов в акционерные НПФ.</a:t>
            </a:r>
          </a:p>
          <a:p>
            <a:pPr marL="342900" indent="-342900">
              <a:buAutoNum type="arabicPeriod"/>
            </a:pPr>
            <a:r>
              <a:rPr lang="ru-RU" dirty="0" smtClean="0"/>
              <a:t>Формирование системы гарантирования прав застрахованных лиц.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Проверка соответствия НПФ требованиям к участию в системе гарантирования прав застрахованных лиц.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2786058"/>
            <a:ext cx="885828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b="1" i="1" dirty="0" smtClean="0">
                <a:solidFill>
                  <a:srgbClr val="C00000"/>
                </a:solidFill>
              </a:rPr>
              <a:t>По состоянию на 25 февраля 2015 года </a:t>
            </a:r>
          </a:p>
          <a:p>
            <a:r>
              <a:rPr lang="ru-RU" dirty="0" smtClean="0"/>
              <a:t>из 90 НПФ, осуществляющих деятельность по обязательному пенсионному страхованию: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ru-RU" dirty="0" smtClean="0"/>
              <a:t>приняли решение о реорганизации 62 фонда </a:t>
            </a:r>
          </a:p>
          <a:p>
            <a:pPr lvl="1">
              <a:buClr>
                <a:srgbClr val="C00000"/>
              </a:buClr>
            </a:pPr>
            <a:r>
              <a:rPr lang="ru-RU" dirty="0" smtClean="0"/>
              <a:t>(97,5% застрахованных лиц  и 94,8% пенсионных накоплений);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ru-RU" dirty="0" smtClean="0"/>
              <a:t>Банк России согласовал реорганизацию 61 фонда</a:t>
            </a:r>
          </a:p>
          <a:p>
            <a:pPr lvl="1">
              <a:buClr>
                <a:srgbClr val="C00000"/>
              </a:buClr>
            </a:pPr>
            <a:r>
              <a:rPr lang="ru-RU" dirty="0" smtClean="0"/>
              <a:t>(93,7% застрахованных лиц 94% пенсионных накоплений).</a:t>
            </a:r>
          </a:p>
          <a:p>
            <a:pPr indent="457200">
              <a:spcBef>
                <a:spcPts val="1200"/>
              </a:spcBef>
            </a:pPr>
            <a:r>
              <a:rPr lang="ru-RU" b="1" i="1" dirty="0" smtClean="0">
                <a:solidFill>
                  <a:srgbClr val="C00000"/>
                </a:solidFill>
              </a:rPr>
              <a:t>В систему гарантирования пенсионных накоплений принято 24 НПФ 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dirty="0" smtClean="0"/>
              <a:t>72,2% застрахованных лиц и 71,1% пенсионных накоплений);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214282" y="1000108"/>
          <a:ext cx="8715436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57620" y="59728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FF00"/>
                </a:solidFill>
              </a:rPr>
              <a:t>Динамика числа застрахованных лиц и размера пенсионных накоплений</a:t>
            </a:r>
            <a:endParaRPr lang="ru-RU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0496" y="142852"/>
            <a:ext cx="478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FF00"/>
                </a:solidFill>
              </a:rPr>
              <a:t>Переходы 2013 и 2014 гг.</a:t>
            </a:r>
            <a:endParaRPr lang="ru-RU" b="1" i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071546"/>
            <a:ext cx="864399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По итогам 2013 года: 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ru-RU" dirty="0" smtClean="0"/>
              <a:t>в Пенсионном фонде России заморожены счета 5847,1 тыс. застрахованных лиц.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ru-RU" dirty="0" smtClean="0"/>
              <a:t>счета 3367,7 тыс. застрахованных лиц подлежат переводу из одного НПФ в другой.</a:t>
            </a:r>
          </a:p>
          <a:p>
            <a:pPr indent="457200"/>
            <a:r>
              <a:rPr lang="ru-RU" dirty="0" smtClean="0"/>
              <a:t>В 24 НПФ, принятых в систему гарантирования прав застрахованных лиц, из Пенсионного фонда России должны быть переведены средства более чем 4570 тыс. застрахованных лиц (78,1% переходов по итогам 2013 года). Кроме того, в эти фонды будут переведены из других НПФ средства более чем 2570 тыс. застрахованных лиц (76,4%).</a:t>
            </a:r>
          </a:p>
          <a:p>
            <a:endParaRPr lang="ru-RU" dirty="0" smtClean="0"/>
          </a:p>
          <a:p>
            <a:pPr indent="457200"/>
            <a:r>
              <a:rPr lang="ru-RU" dirty="0" smtClean="0"/>
              <a:t>Решения </a:t>
            </a:r>
            <a:r>
              <a:rPr lang="ru-RU" b="1" i="1" dirty="0" smtClean="0"/>
              <a:t>по кампании 2014 года </a:t>
            </a:r>
            <a:r>
              <a:rPr lang="ru-RU" dirty="0" smtClean="0"/>
              <a:t>еще не приняты, но по предварительным итогам: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ru-RU" dirty="0" smtClean="0"/>
              <a:t>2294 тыс. застрахованных лиц подали заявления о переходе из ПФР в НПФ;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ru-RU" dirty="0" smtClean="0"/>
              <a:t>2033 тыс. застрахованных лиц подали заявления о переходе из одного НПФ в другой.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071546"/>
            <a:ext cx="864399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dirty="0" smtClean="0"/>
              <a:t>По данным ПФР по итогам кампании 2013 года предстоит перечисление в НПФ </a:t>
            </a:r>
            <a:r>
              <a:rPr lang="ru-RU" b="1" i="1" dirty="0" smtClean="0">
                <a:solidFill>
                  <a:srgbClr val="C00000"/>
                </a:solidFill>
              </a:rPr>
              <a:t>всего 525 млрд. рублей</a:t>
            </a:r>
            <a:r>
              <a:rPr lang="ru-RU" dirty="0" smtClean="0"/>
              <a:t>, из них:</a:t>
            </a:r>
          </a:p>
          <a:p>
            <a:endParaRPr lang="ru-RU" dirty="0" smtClean="0"/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ru-RU" dirty="0" smtClean="0"/>
              <a:t>страховые взносы 3 и 4 кв. 2013 года		112 млрд. руб.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ru-RU" dirty="0" smtClean="0"/>
              <a:t>пенсионные накопления перешедших в 2013 г.	327 млрд. руб.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ru-RU" dirty="0" smtClean="0"/>
              <a:t>пенсионные накопления перешедших в 2014 г.	30,0 млрд. руб.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ru-RU" dirty="0" smtClean="0"/>
              <a:t>задолженность прошлых лет, поступившая в </a:t>
            </a:r>
            <a:r>
              <a:rPr lang="en-US" dirty="0" smtClean="0"/>
              <a:t>I</a:t>
            </a:r>
            <a:endParaRPr lang="ru-RU" dirty="0" smtClean="0"/>
          </a:p>
          <a:p>
            <a:pPr lvl="1">
              <a:buClr>
                <a:srgbClr val="C00000"/>
              </a:buClr>
            </a:pPr>
            <a:r>
              <a:rPr lang="ru-RU" dirty="0" smtClean="0"/>
              <a:t>и </a:t>
            </a:r>
            <a:r>
              <a:rPr lang="en-US" dirty="0" smtClean="0"/>
              <a:t>II</a:t>
            </a:r>
            <a:r>
              <a:rPr lang="ru-RU" dirty="0" smtClean="0"/>
              <a:t> квартале 2014 г., ДСВ, средства </a:t>
            </a:r>
          </a:p>
          <a:p>
            <a:pPr lvl="1">
              <a:buClr>
                <a:srgbClr val="C00000"/>
              </a:buClr>
            </a:pPr>
            <a:r>
              <a:rPr lang="ru-RU" dirty="0" smtClean="0"/>
              <a:t>софинансирования, материнский капитал –		56 млрд. руб..</a:t>
            </a:r>
          </a:p>
          <a:p>
            <a:endParaRPr lang="ru-RU" dirty="0" smtClean="0"/>
          </a:p>
          <a:p>
            <a:pPr indent="457200"/>
            <a:r>
              <a:rPr lang="ru-RU" dirty="0" smtClean="0"/>
              <a:t>По оценкам Минфина России сумма перечислений может составить 620-630 млрд. руб.</a:t>
            </a:r>
          </a:p>
          <a:p>
            <a:pPr indent="457200"/>
            <a:r>
              <a:rPr lang="ru-RU" dirty="0" smtClean="0"/>
              <a:t>Бюджетом Пенсионного фонда России на 2015 год утверждено перечисление в НПФ средств пенсионных накоплений в объеме </a:t>
            </a:r>
            <a:r>
              <a:rPr lang="ru-RU" b="1" i="1" dirty="0" smtClean="0">
                <a:solidFill>
                  <a:srgbClr val="C00000"/>
                </a:solidFill>
              </a:rPr>
              <a:t>525,9 млрд. рублей. 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71934" y="214290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FF00"/>
                </a:solidFill>
              </a:rPr>
              <a:t>Объемы переводимых средств</a:t>
            </a:r>
            <a:endParaRPr lang="ru-RU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7620" y="161324"/>
            <a:ext cx="5286380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FFFF00"/>
                </a:solidFill>
              </a:rPr>
              <a:t>Сроки передачи средств из ПФР в НПФ</a:t>
            </a:r>
            <a:endParaRPr lang="ru-RU" b="1" i="1" dirty="0">
              <a:solidFill>
                <a:srgbClr val="FFFF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57224" y="2606916"/>
          <a:ext cx="7429552" cy="3713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6"/>
                <a:gridCol w="3714776"/>
              </a:tblGrid>
              <a:tr h="536897"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Срок включения НПФ в реестр участников системы гарантирования</a:t>
                      </a:r>
                      <a:endParaRPr lang="ru-RU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Срок передачи средств из ПФР в НПФ</a:t>
                      </a:r>
                      <a:endParaRPr lang="ru-RU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5368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 1 марта 2015 г.</a:t>
                      </a:r>
                      <a:endParaRPr lang="ru-RU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 позднее 31 мая 2015 г.</a:t>
                      </a:r>
                      <a:endParaRPr lang="ru-RU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5368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 31 марта 2015 г.</a:t>
                      </a:r>
                      <a:endParaRPr lang="ru-RU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 позднее 10 июня 2015 г.</a:t>
                      </a:r>
                      <a:endParaRPr lang="ru-RU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5368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 30 июня 2015 год.</a:t>
                      </a:r>
                      <a:endParaRPr lang="ru-RU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 позднее 10 сентября 2015 г.</a:t>
                      </a:r>
                      <a:endParaRPr lang="ru-RU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5368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 30 сентября 2015 г.</a:t>
                      </a:r>
                      <a:endParaRPr lang="ru-RU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не позднее 10 декабря 2015 г.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5368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 31 декабря 2015 г.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не позднее 10 марта 2016 г.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7158" y="1071546"/>
            <a:ext cx="85011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1600" i="1" dirty="0" smtClean="0"/>
              <a:t>Сроки передачи средств из ПФР в НПФ установлены статьей 6 Федерального закона </a:t>
            </a:r>
            <a:r>
              <a:rPr lang="ru-RU" sz="1600" i="1" dirty="0" smtClean="0">
                <a:solidFill>
                  <a:srgbClr val="C00000"/>
                </a:solidFill>
              </a:rPr>
              <a:t>от 04.12.2013 N 351-ФЗ (ред. от 01.12.2014) </a:t>
            </a:r>
            <a:r>
              <a:rPr lang="ru-RU" sz="1600" i="1" dirty="0" smtClean="0"/>
              <a:t>"О внесении изменений в отдельные законодательные акты Российской Федерации по вопросам обязательного пенсионного страхования в части права выбора застрахованными лицами варианта пенсионного обеспечения»</a:t>
            </a:r>
            <a:endParaRPr lang="ru-RU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 noGrp="1"/>
          </p:cNvGraphicFramePr>
          <p:nvPr/>
        </p:nvGraphicFramePr>
        <p:xfrm>
          <a:off x="142844" y="928670"/>
          <a:ext cx="8858312" cy="592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57620" y="59728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FF00"/>
                </a:solidFill>
              </a:rPr>
              <a:t>Динамика числа участников и величины пенсионных резервов</a:t>
            </a:r>
            <a:endParaRPr lang="ru-RU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214282" y="1000108"/>
          <a:ext cx="8715436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57620" y="59728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FF00"/>
                </a:solidFill>
              </a:rPr>
              <a:t>Динамика числа пенсионеров и размера средней пенсии</a:t>
            </a:r>
            <a:endParaRPr lang="ru-RU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7212</TotalTime>
  <Words>803</Words>
  <Application>Microsoft Office PowerPoint</Application>
  <PresentationFormat>Экран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1_Оформление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Kolobaev</dc:creator>
  <cp:lastModifiedBy>Комаров Алексей Константинович</cp:lastModifiedBy>
  <cp:revision>315</cp:revision>
  <cp:lastPrinted>2012-10-08T18:54:13Z</cp:lastPrinted>
  <dcterms:created xsi:type="dcterms:W3CDTF">2012-10-05T11:24:36Z</dcterms:created>
  <dcterms:modified xsi:type="dcterms:W3CDTF">2015-03-10T07:35:55Z</dcterms:modified>
</cp:coreProperties>
</file>